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 type="wide"/>
  <p:notesSz cx="6858000" cy="9144000"/>
  <p:defaultTextStyle>
    <a:defPPr>
      <a:defRPr lang="en-GB"/>
    </a:defPPr>
  </p:defaultTextStyle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theme" Target="theme/them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Designing, Creating and Refining Algorithms</a:t>
            </a:r>
            <a:endParaRPr lang="en-GB"/>
          </a:p>
        </p:txBody>
      </p:sp>
      <p:sp>
        <p:nvSpPr>
          <p:cNvPr id="3" name="Box 3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OCR GCSE Computer Science 2.1.2</a:t>
            </a:r>
            <a:endParaRPr lang="en-GB"/>
          </a:p>
        </p:txBody>
      </p:sp>
      <p:sp>
        <p:nvSpPr>
          <p:cNvPr id="4" name="Box 4"/>
          <p:cNvSpPr txBox="1"/>
          <p:nvPr/>
        </p:nvSpPr>
        <p:spPr>
          <a:xfrm>
            <a:off x="777240" y="1600200"/>
            <a:ext cx="10652760" cy="73152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17365D"/>
                </a:solidFill>
                <a:latin typeface="Arial"/>
              </a:rPr>
              <a:t>Reference Language | Common Errors | Trace Tables</a:t>
            </a:r>
            <a:endParaRPr lang="en-GB"/>
          </a:p>
        </p:txBody>
      </p:sp>
      <p:sp>
        <p:nvSpPr>
          <p:cNvPr id="5" name="Box 5"/>
          <p:cNvSpPr txBox="1"/>
          <p:nvPr/>
        </p:nvSpPr>
        <p:spPr>
          <a:xfrm>
            <a:off x="822960" y="2971800"/>
            <a:ext cx="3337560" cy="141732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70AD47"/>
                </a:solidFill>
                <a:latin typeface="Arial"/>
              </a:rPr>
              <a:t>Today you will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spot and fix errors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trace algorithms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refine code in Trinket</a:t>
            </a:r>
            <a:endParaRPr lang="en-GB"/>
          </a:p>
        </p:txBody>
      </p:sp>
      <p:sp>
        <p:nvSpPr>
          <p:cNvPr id="6" name="Box 6"/>
          <p:cNvSpPr txBox="1"/>
          <p:nvPr/>
        </p:nvSpPr>
        <p:spPr>
          <a:xfrm>
            <a:off x="4434840" y="2971800"/>
            <a:ext cx="3337560" cy="141732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1F4E79"/>
                </a:solidFill>
                <a:latin typeface="Arial"/>
              </a:rPr>
              <a:t>You will use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paper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discussion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Trinket Python</a:t>
            </a:r>
            <a:endParaRPr lang="en-GB"/>
          </a:p>
        </p:txBody>
      </p:sp>
      <p:sp>
        <p:nvSpPr>
          <p:cNvPr id="7" name="Box 7"/>
          <p:cNvSpPr txBox="1"/>
          <p:nvPr/>
        </p:nvSpPr>
        <p:spPr>
          <a:xfrm>
            <a:off x="8046720" y="2971800"/>
            <a:ext cx="3337560" cy="141732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FFC000"/>
                </a:solidFill>
                <a:latin typeface="Arial"/>
              </a:rPr>
              <a:t>Big question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How can we prove an algorithm works before trusting it?</a:t>
            </a:r>
            <a:endParaRPr lang="en-GB"/>
          </a:p>
        </p:txBody>
      </p:sp>
      <p:sp>
        <p:nvSpPr>
          <p:cNvPr id="8" name="Box 8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Box 88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Your Turn: WHILE Loop Trace Table</a:t>
            </a:r>
            <a:endParaRPr lang="en-GB"/>
          </a:p>
        </p:txBody>
      </p:sp>
      <p:sp>
        <p:nvSpPr>
          <p:cNvPr id="89" name="Box 89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Check the condition before each repeat</a:t>
            </a:r>
            <a:endParaRPr lang="en-GB"/>
          </a:p>
        </p:txBody>
      </p:sp>
      <p:sp>
        <p:nvSpPr>
          <p:cNvPr id="90" name="Box 90"/>
          <p:cNvSpPr txBox="1"/>
          <p:nvPr/>
        </p:nvSpPr>
        <p:spPr>
          <a:xfrm>
            <a:off x="822960" y="1325880"/>
            <a:ext cx="4983480" cy="2788920"/>
          </a:xfrm>
          <a:prstGeom prst="rect">
            <a:avLst/>
          </a:prstGeom>
          <a:solidFill>
            <a:srgbClr val="F2F2F2"/>
          </a:solidFill>
          <a:ln w="12700">
            <a:solidFill>
              <a:srgbClr val="BFBFBF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x = 3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y = 2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WHILE x &lt; 10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    x = x + y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    y = y + 1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OUTPUT x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OUTPUT y</a:t>
            </a:r>
            <a:endParaRPr lang="en-GB"/>
          </a:p>
        </p:txBody>
      </p:sp>
      <p:sp>
        <p:nvSpPr>
          <p:cNvPr id="91" name="Box 91"/>
          <p:cNvSpPr txBox="1"/>
          <p:nvPr/>
        </p:nvSpPr>
        <p:spPr>
          <a:xfrm>
            <a:off x="6400800" y="1325880"/>
            <a:ext cx="4663440" cy="278892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82880" tIns="182880" rIns="182880" bIns="182880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Complete the trace table on paper.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Update x first, then y.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Stop when x is no longer less than 10.</a:t>
            </a:r>
            <a:endParaRPr lang="en-GB"/>
          </a:p>
        </p:txBody>
      </p:sp>
      <p:sp>
        <p:nvSpPr>
          <p:cNvPr id="92" name="Box 92"/>
          <p:cNvSpPr txBox="1"/>
          <p:nvPr/>
        </p:nvSpPr>
        <p:spPr>
          <a:xfrm>
            <a:off x="1143000" y="4663440"/>
            <a:ext cx="4572000" cy="68580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1F4E79"/>
                </a:solidFill>
                <a:latin typeface="Arial"/>
              </a:rPr>
              <a:t>Support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Use arrows to show which value changes first.</a:t>
            </a:r>
            <a:endParaRPr lang="en-GB"/>
          </a:p>
        </p:txBody>
      </p:sp>
      <p:sp>
        <p:nvSpPr>
          <p:cNvPr id="93" name="Box 93"/>
          <p:cNvSpPr txBox="1"/>
          <p:nvPr/>
        </p:nvSpPr>
        <p:spPr>
          <a:xfrm>
            <a:off x="6400800" y="4663440"/>
            <a:ext cx="4572000" cy="68580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70AD47"/>
                </a:solidFill>
                <a:latin typeface="Arial"/>
              </a:rPr>
              <a:t>Stretch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Change the starting value of x. What changes?</a:t>
            </a:r>
            <a:endParaRPr lang="en-GB"/>
          </a:p>
        </p:txBody>
      </p:sp>
      <p:sp>
        <p:nvSpPr>
          <p:cNvPr id="94" name="Box 94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10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Box 95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WHILE Loop: Trace Table Solution</a:t>
            </a:r>
            <a:endParaRPr lang="en-GB"/>
          </a:p>
        </p:txBody>
      </p:sp>
      <p:sp>
        <p:nvSpPr>
          <p:cNvPr id="96" name="Box 96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Compare with your answer</a:t>
            </a:r>
            <a:endParaRPr lang="en-GB"/>
          </a:p>
        </p:txBody>
      </p:sp>
      <p:sp>
        <p:nvSpPr>
          <p:cNvPr id="97" name="Box 97"/>
          <p:cNvSpPr txBox="1"/>
          <p:nvPr/>
        </p:nvSpPr>
        <p:spPr>
          <a:xfrm>
            <a:off x="1920240" y="1371600"/>
            <a:ext cx="2423160" cy="62179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x</a:t>
            </a:r>
            <a:endParaRPr lang="en-GB"/>
          </a:p>
        </p:txBody>
      </p:sp>
      <p:sp>
        <p:nvSpPr>
          <p:cNvPr id="98" name="Box 98"/>
          <p:cNvSpPr txBox="1"/>
          <p:nvPr/>
        </p:nvSpPr>
        <p:spPr>
          <a:xfrm>
            <a:off x="4343400" y="1371600"/>
            <a:ext cx="2423160" cy="62179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y</a:t>
            </a:r>
            <a:endParaRPr lang="en-GB"/>
          </a:p>
        </p:txBody>
      </p:sp>
      <p:sp>
        <p:nvSpPr>
          <p:cNvPr id="99" name="Box 99"/>
          <p:cNvSpPr txBox="1"/>
          <p:nvPr/>
        </p:nvSpPr>
        <p:spPr>
          <a:xfrm>
            <a:off x="6766560" y="1371600"/>
            <a:ext cx="2743200" cy="62179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output</a:t>
            </a:r>
            <a:endParaRPr lang="en-GB"/>
          </a:p>
        </p:txBody>
      </p:sp>
      <p:sp>
        <p:nvSpPr>
          <p:cNvPr id="100" name="Box 100"/>
          <p:cNvSpPr txBox="1"/>
          <p:nvPr/>
        </p:nvSpPr>
        <p:spPr>
          <a:xfrm>
            <a:off x="1920240" y="1993392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3</a:t>
            </a:r>
            <a:endParaRPr lang="en-GB"/>
          </a:p>
        </p:txBody>
      </p:sp>
      <p:sp>
        <p:nvSpPr>
          <p:cNvPr id="101" name="Box 101"/>
          <p:cNvSpPr txBox="1"/>
          <p:nvPr/>
        </p:nvSpPr>
        <p:spPr>
          <a:xfrm>
            <a:off x="4343400" y="1993392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2</a:t>
            </a:r>
            <a:endParaRPr lang="en-GB"/>
          </a:p>
        </p:txBody>
      </p:sp>
      <p:sp>
        <p:nvSpPr>
          <p:cNvPr id="102" name="Box 102"/>
          <p:cNvSpPr txBox="1"/>
          <p:nvPr/>
        </p:nvSpPr>
        <p:spPr>
          <a:xfrm>
            <a:off x="6766560" y="1993392"/>
            <a:ext cx="274320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103" name="Box 103"/>
          <p:cNvSpPr txBox="1"/>
          <p:nvPr/>
        </p:nvSpPr>
        <p:spPr>
          <a:xfrm>
            <a:off x="1920240" y="2615184"/>
            <a:ext cx="24231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5</a:t>
            </a:r>
            <a:endParaRPr lang="en-GB"/>
          </a:p>
        </p:txBody>
      </p:sp>
      <p:sp>
        <p:nvSpPr>
          <p:cNvPr id="104" name="Box 104"/>
          <p:cNvSpPr txBox="1"/>
          <p:nvPr/>
        </p:nvSpPr>
        <p:spPr>
          <a:xfrm>
            <a:off x="4343400" y="2615184"/>
            <a:ext cx="24231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3</a:t>
            </a:r>
            <a:endParaRPr lang="en-GB"/>
          </a:p>
        </p:txBody>
      </p:sp>
      <p:sp>
        <p:nvSpPr>
          <p:cNvPr id="105" name="Box 105"/>
          <p:cNvSpPr txBox="1"/>
          <p:nvPr/>
        </p:nvSpPr>
        <p:spPr>
          <a:xfrm>
            <a:off x="6766560" y="2615184"/>
            <a:ext cx="27432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106" name="Box 106"/>
          <p:cNvSpPr txBox="1"/>
          <p:nvPr/>
        </p:nvSpPr>
        <p:spPr>
          <a:xfrm>
            <a:off x="1920240" y="3236976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8</a:t>
            </a:r>
            <a:endParaRPr lang="en-GB"/>
          </a:p>
        </p:txBody>
      </p:sp>
      <p:sp>
        <p:nvSpPr>
          <p:cNvPr id="107" name="Box 107"/>
          <p:cNvSpPr txBox="1"/>
          <p:nvPr/>
        </p:nvSpPr>
        <p:spPr>
          <a:xfrm>
            <a:off x="4343400" y="3236976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4</a:t>
            </a:r>
            <a:endParaRPr lang="en-GB"/>
          </a:p>
        </p:txBody>
      </p:sp>
      <p:sp>
        <p:nvSpPr>
          <p:cNvPr id="108" name="Box 108"/>
          <p:cNvSpPr txBox="1"/>
          <p:nvPr/>
        </p:nvSpPr>
        <p:spPr>
          <a:xfrm>
            <a:off x="6766560" y="3236976"/>
            <a:ext cx="274320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109" name="Box 109"/>
          <p:cNvSpPr txBox="1"/>
          <p:nvPr/>
        </p:nvSpPr>
        <p:spPr>
          <a:xfrm>
            <a:off x="1920240" y="3858768"/>
            <a:ext cx="24231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12</a:t>
            </a:r>
            <a:endParaRPr lang="en-GB"/>
          </a:p>
        </p:txBody>
      </p:sp>
      <p:sp>
        <p:nvSpPr>
          <p:cNvPr id="110" name="Box 110"/>
          <p:cNvSpPr txBox="1"/>
          <p:nvPr/>
        </p:nvSpPr>
        <p:spPr>
          <a:xfrm>
            <a:off x="4343400" y="3858768"/>
            <a:ext cx="24231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5</a:t>
            </a:r>
            <a:endParaRPr lang="en-GB"/>
          </a:p>
        </p:txBody>
      </p:sp>
      <p:sp>
        <p:nvSpPr>
          <p:cNvPr id="111" name="Box 111"/>
          <p:cNvSpPr txBox="1"/>
          <p:nvPr/>
        </p:nvSpPr>
        <p:spPr>
          <a:xfrm>
            <a:off x="6766560" y="3858768"/>
            <a:ext cx="27432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112" name="Box 112"/>
          <p:cNvSpPr txBox="1"/>
          <p:nvPr/>
        </p:nvSpPr>
        <p:spPr>
          <a:xfrm>
            <a:off x="1920240" y="4480560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12</a:t>
            </a:r>
            <a:endParaRPr lang="en-GB"/>
          </a:p>
        </p:txBody>
      </p:sp>
      <p:sp>
        <p:nvSpPr>
          <p:cNvPr id="113" name="Box 113"/>
          <p:cNvSpPr txBox="1"/>
          <p:nvPr/>
        </p:nvSpPr>
        <p:spPr>
          <a:xfrm>
            <a:off x="4343400" y="4480560"/>
            <a:ext cx="242316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5</a:t>
            </a:r>
            <a:endParaRPr lang="en-GB"/>
          </a:p>
        </p:txBody>
      </p:sp>
      <p:sp>
        <p:nvSpPr>
          <p:cNvPr id="114" name="Box 114"/>
          <p:cNvSpPr txBox="1"/>
          <p:nvPr/>
        </p:nvSpPr>
        <p:spPr>
          <a:xfrm>
            <a:off x="6766560" y="4480560"/>
            <a:ext cx="2743200" cy="62179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x = 12, y = 5</a:t>
            </a:r>
            <a:endParaRPr lang="en-GB"/>
          </a:p>
        </p:txBody>
      </p:sp>
      <p:sp>
        <p:nvSpPr>
          <p:cNvPr id="115" name="Box 115"/>
          <p:cNvSpPr txBox="1"/>
          <p:nvPr/>
        </p:nvSpPr>
        <p:spPr>
          <a:xfrm>
            <a:off x="1234440" y="4983480"/>
            <a:ext cx="9738360" cy="77724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000" b="1">
                <a:solidFill>
                  <a:srgbClr val="17365D"/>
                </a:solidFill>
                <a:latin typeface="Arial"/>
              </a:rPr>
              <a:t>The loop stops because x is 12, so x &lt; 10 is false.</a:t>
            </a:r>
            <a:endParaRPr lang="en-GB"/>
          </a:p>
        </p:txBody>
      </p:sp>
      <p:sp>
        <p:nvSpPr>
          <p:cNvPr id="116" name="Box 116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11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Box 117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Trinket Debugging Task</a:t>
            </a:r>
            <a:endParaRPr lang="en-GB"/>
          </a:p>
        </p:txBody>
      </p:sp>
      <p:sp>
        <p:nvSpPr>
          <p:cNvPr id="118" name="Box 118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Run it, read the error, fix it, then refine it</a:t>
            </a:r>
            <a:endParaRPr lang="en-GB"/>
          </a:p>
        </p:txBody>
      </p:sp>
      <p:sp>
        <p:nvSpPr>
          <p:cNvPr id="119" name="Box 119"/>
          <p:cNvSpPr txBox="1"/>
          <p:nvPr/>
        </p:nvSpPr>
        <p:spPr>
          <a:xfrm>
            <a:off x="777240" y="1325880"/>
            <a:ext cx="4983480" cy="2606040"/>
          </a:xfrm>
          <a:prstGeom prst="rect">
            <a:avLst/>
          </a:prstGeom>
          <a:solidFill>
            <a:srgbClr val="F2F2F2"/>
          </a:solidFill>
          <a:ln w="12700">
            <a:solidFill>
              <a:srgbClr val="BFBFBF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total = 0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/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for number in range(1, 5):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    total = total + number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/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print(totla)</a:t>
            </a:r>
            <a:endParaRPr lang="en-GB"/>
          </a:p>
        </p:txBody>
      </p:sp>
      <p:sp>
        <p:nvSpPr>
          <p:cNvPr id="120" name="Box 120"/>
          <p:cNvSpPr txBox="1"/>
          <p:nvPr/>
        </p:nvSpPr>
        <p:spPr>
          <a:xfrm>
            <a:off x="6309360" y="1325880"/>
            <a:ext cx="4800600" cy="260604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64592" tIns="164592" rIns="164592" bIns="164592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Run the code in Trinket.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Identify the error message.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Correct the variable name.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Use a trace table to check total.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Refine it so it adds 1 to 10.</a:t>
            </a:r>
            <a:endParaRPr lang="en-GB"/>
          </a:p>
        </p:txBody>
      </p:sp>
      <p:sp>
        <p:nvSpPr>
          <p:cNvPr id="121" name="Box 121"/>
          <p:cNvSpPr txBox="1"/>
          <p:nvPr/>
        </p:nvSpPr>
        <p:spPr>
          <a:xfrm>
            <a:off x="1188720" y="4526280"/>
            <a:ext cx="9692640" cy="77724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FFC000"/>
                </a:solidFill>
                <a:latin typeface="Arial"/>
              </a:rPr>
              <a:t>Hint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range(1, 11) includes 10. range(1, 10) stops before 10.</a:t>
            </a:r>
            <a:endParaRPr lang="en-GB"/>
          </a:p>
        </p:txBody>
      </p:sp>
      <p:sp>
        <p:nvSpPr>
          <p:cNvPr id="122" name="Box 122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12</a:t>
            </a:r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Box 123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Extension Challenge</a:t>
            </a:r>
            <a:endParaRPr lang="en-GB"/>
          </a:p>
        </p:txBody>
      </p:sp>
      <p:sp>
        <p:nvSpPr>
          <p:cNvPr id="124" name="Box 124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Design, create and refine your own short algorithm</a:t>
            </a:r>
            <a:endParaRPr lang="en-GB"/>
          </a:p>
        </p:txBody>
      </p:sp>
      <p:sp>
        <p:nvSpPr>
          <p:cNvPr id="125" name="Box 125"/>
          <p:cNvSpPr txBox="1"/>
          <p:nvPr/>
        </p:nvSpPr>
        <p:spPr>
          <a:xfrm>
            <a:off x="731520" y="1325880"/>
            <a:ext cx="3429000" cy="297180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70AD47"/>
                </a:solidFill>
                <a:latin typeface="Arial"/>
              </a:rPr>
              <a:t>Build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start with score = 0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add 5 points for each correct answer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repeat for 4 questions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output the final score</a:t>
            </a:r>
            <a:endParaRPr lang="en-GB"/>
          </a:p>
        </p:txBody>
      </p:sp>
      <p:sp>
        <p:nvSpPr>
          <p:cNvPr id="126" name="Box 126"/>
          <p:cNvSpPr txBox="1"/>
          <p:nvPr/>
        </p:nvSpPr>
        <p:spPr>
          <a:xfrm>
            <a:off x="4389120" y="1325880"/>
            <a:ext cx="3429000" cy="297180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1F4E79"/>
                </a:solidFill>
                <a:latin typeface="Arial"/>
              </a:rPr>
              <a:t>Trace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create a trace table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show score changing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include the final output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check for logic errors</a:t>
            </a:r>
            <a:endParaRPr lang="en-GB"/>
          </a:p>
        </p:txBody>
      </p:sp>
      <p:sp>
        <p:nvSpPr>
          <p:cNvPr id="127" name="Box 127"/>
          <p:cNvSpPr txBox="1"/>
          <p:nvPr/>
        </p:nvSpPr>
        <p:spPr>
          <a:xfrm>
            <a:off x="8046720" y="1325880"/>
            <a:ext cx="3429000" cy="297180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C000"/>
                </a:solidFill>
                <a:latin typeface="Arial"/>
              </a:rPr>
              <a:t>Explain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what each variable stores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which loop you used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what you refined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how you know it works</a:t>
            </a:r>
            <a:endParaRPr lang="en-GB"/>
          </a:p>
        </p:txBody>
      </p:sp>
      <p:sp>
        <p:nvSpPr>
          <p:cNvPr id="128" name="Box 128"/>
          <p:cNvSpPr txBox="1"/>
          <p:nvPr/>
        </p:nvSpPr>
        <p:spPr>
          <a:xfrm>
            <a:off x="1234440" y="4937760"/>
            <a:ext cx="9692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1F4E79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000" b="1">
                <a:solidFill>
                  <a:srgbClr val="17365D"/>
                </a:solidFill>
                <a:latin typeface="Arial"/>
              </a:rPr>
              <a:t>A strong answer proves the algorithm works, not just that it runs.</a:t>
            </a:r>
            <a:endParaRPr lang="en-GB"/>
          </a:p>
        </p:txBody>
      </p:sp>
      <p:sp>
        <p:nvSpPr>
          <p:cNvPr id="129" name="Box 129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13</a:t>
            </a:r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Box 130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Plenary: Exit Ticket</a:t>
            </a:r>
            <a:endParaRPr lang="en-GB"/>
          </a:p>
        </p:txBody>
      </p:sp>
      <p:sp>
        <p:nvSpPr>
          <p:cNvPr id="131" name="Box 131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Answer independently before you leave</a:t>
            </a:r>
            <a:endParaRPr lang="en-GB"/>
          </a:p>
        </p:txBody>
      </p:sp>
      <p:sp>
        <p:nvSpPr>
          <p:cNvPr id="132" name="Box 132"/>
          <p:cNvSpPr txBox="1"/>
          <p:nvPr/>
        </p:nvSpPr>
        <p:spPr>
          <a:xfrm>
            <a:off x="914400" y="1417320"/>
            <a:ext cx="1033272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1F4E79"/>
            </a:solidFill>
          </a:ln>
        </p:spPr>
        <p:txBody>
          <a:bodyPr wrap="square" lIns="219456" tIns="219456" rIns="219456" bIns="219456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300">
                <a:solidFill>
                  <a:srgbClr val="000000"/>
                </a:solidFill>
                <a:latin typeface="Arial"/>
              </a:rPr>
              <a:t>What is one difference between OCR reference language and Python?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300">
                <a:solidFill>
                  <a:srgbClr val="000000"/>
                </a:solidFill>
                <a:latin typeface="Arial"/>
              </a:rPr>
              <a:t>What type of error occurs when a program runs but gives the wrong answer?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300">
                <a:solidFill>
                  <a:srgbClr val="000000"/>
                </a:solidFill>
                <a:latin typeface="Arial"/>
              </a:rPr>
              <a:t>Why are trace tables useful?</a:t>
            </a:r>
            <a:endParaRPr lang="en-GB"/>
          </a:p>
        </p:txBody>
      </p:sp>
      <p:sp>
        <p:nvSpPr>
          <p:cNvPr id="133" name="Box 133"/>
          <p:cNvSpPr txBox="1"/>
          <p:nvPr/>
        </p:nvSpPr>
        <p:spPr>
          <a:xfrm>
            <a:off x="1280160" y="4983480"/>
            <a:ext cx="9601200" cy="73152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70AD47"/>
                </a:solidFill>
                <a:latin typeface="Arial"/>
              </a:rPr>
              <a:t>Final thought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Debugging is not guessing. It is using evidence to find and refine mistakes.</a:t>
            </a:r>
            <a:endParaRPr lang="en-GB"/>
          </a:p>
        </p:txBody>
      </p:sp>
      <p:sp>
        <p:nvSpPr>
          <p:cNvPr id="134" name="Box 134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14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ox 9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Learning Objectives</a:t>
            </a:r>
            <a:endParaRPr lang="en-GB"/>
          </a:p>
        </p:txBody>
      </p:sp>
      <p:sp>
        <p:nvSpPr>
          <p:cNvPr id="10" name="Box 10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By the end of the lesson...</a:t>
            </a:r>
            <a:endParaRPr lang="en-GB"/>
          </a:p>
        </p:txBody>
      </p:sp>
      <p:sp>
        <p:nvSpPr>
          <p:cNvPr id="11" name="Box 11"/>
          <p:cNvSpPr txBox="1"/>
          <p:nvPr/>
        </p:nvSpPr>
        <p:spPr>
          <a:xfrm>
            <a:off x="822960" y="1417320"/>
            <a:ext cx="548640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1F4E79"/>
            </a:solidFill>
          </a:ln>
        </p:spPr>
        <p:txBody>
          <a:bodyPr wrap="square" lIns="201168" tIns="201168" rIns="201168" bIns="201168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100">
                <a:solidFill>
                  <a:srgbClr val="000000"/>
                </a:solidFill>
                <a:latin typeface="Arial"/>
              </a:rPr>
              <a:t>Explain the difference between OCR reference language and Python.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100">
                <a:solidFill>
                  <a:srgbClr val="000000"/>
                </a:solidFill>
                <a:latin typeface="Arial"/>
              </a:rPr>
              <a:t>Identify syntax, logic and runtime errors.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100">
                <a:solidFill>
                  <a:srgbClr val="000000"/>
                </a:solidFill>
                <a:latin typeface="Arial"/>
              </a:rPr>
              <a:t>Complete a trace table to dry run an algorithm.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2100">
                <a:solidFill>
                  <a:srgbClr val="000000"/>
                </a:solidFill>
                <a:latin typeface="Arial"/>
              </a:rPr>
              <a:t>Refine an algorithm by finding and correcting errors.</a:t>
            </a:r>
            <a:endParaRPr lang="en-GB"/>
          </a:p>
        </p:txBody>
      </p:sp>
      <p:sp>
        <p:nvSpPr>
          <p:cNvPr id="12" name="Box 12"/>
          <p:cNvSpPr txBox="1"/>
          <p:nvPr/>
        </p:nvSpPr>
        <p:spPr>
          <a:xfrm>
            <a:off x="6720840" y="1417320"/>
            <a:ext cx="4480560" cy="114300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1F4E79"/>
                </a:solidFill>
                <a:latin typeface="Arial"/>
              </a:rPr>
              <a:t>Key vocabulary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Algorithm, variable, selection, iteration, trace table, dry run, refinement</a:t>
            </a:r>
            <a:endParaRPr lang="en-GB"/>
          </a:p>
        </p:txBody>
      </p:sp>
      <p:sp>
        <p:nvSpPr>
          <p:cNvPr id="13" name="Box 13"/>
          <p:cNvSpPr txBox="1"/>
          <p:nvPr/>
        </p:nvSpPr>
        <p:spPr>
          <a:xfrm>
            <a:off x="6720840" y="2926080"/>
            <a:ext cx="4480560" cy="114300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70AD47"/>
                </a:solidFill>
                <a:latin typeface="Arial"/>
              </a:rPr>
              <a:t>Success today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You can explain an answer using values in your trace table.</a:t>
            </a:r>
            <a:endParaRPr lang="en-GB"/>
          </a:p>
        </p:txBody>
      </p:sp>
      <p:sp>
        <p:nvSpPr>
          <p:cNvPr id="14" name="Box 14"/>
          <p:cNvSpPr txBox="1"/>
          <p:nvPr/>
        </p:nvSpPr>
        <p:spPr>
          <a:xfrm>
            <a:off x="6720840" y="4434840"/>
            <a:ext cx="4480560" cy="114300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FFC000"/>
                </a:solidFill>
                <a:latin typeface="Arial"/>
              </a:rPr>
              <a:t>Exam link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OCR often asks you to read, trace, correct or write algorithms.</a:t>
            </a:r>
            <a:endParaRPr lang="en-GB"/>
          </a:p>
        </p:txBody>
      </p:sp>
      <p:sp>
        <p:nvSpPr>
          <p:cNvPr id="15" name="Box 15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2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ox 16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Starter: Spot The Error</a:t>
            </a:r>
            <a:endParaRPr lang="en-GB"/>
          </a:p>
        </p:txBody>
      </p:sp>
      <p:sp>
        <p:nvSpPr>
          <p:cNvPr id="17" name="Box 17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Work in pairs for 3 minutes</a:t>
            </a:r>
            <a:endParaRPr lang="en-GB"/>
          </a:p>
        </p:txBody>
      </p:sp>
      <p:sp>
        <p:nvSpPr>
          <p:cNvPr id="18" name="Box 18"/>
          <p:cNvSpPr txBox="1"/>
          <p:nvPr/>
        </p:nvSpPr>
        <p:spPr>
          <a:xfrm>
            <a:off x="822960" y="1417320"/>
            <a:ext cx="5166360" cy="2240280"/>
          </a:xfrm>
          <a:prstGeom prst="rect">
            <a:avLst/>
          </a:prstGeom>
          <a:solidFill>
            <a:srgbClr val="F2F2F2"/>
          </a:solidFill>
          <a:ln w="12700">
            <a:solidFill>
              <a:srgbClr val="BFBFBF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>
                <a:solidFill>
                  <a:srgbClr val="000000"/>
                </a:solidFill>
                <a:latin typeface="Courier New"/>
              </a:rPr>
              <a:t>total = 0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>
                <a:solidFill>
                  <a:srgbClr val="000000"/>
                </a:solidFill>
                <a:latin typeface="Courier New"/>
              </a:rPr>
              <a:t>FOR count = 1 TO 5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>
                <a:solidFill>
                  <a:srgbClr val="000000"/>
                </a:solidFill>
                <a:latin typeface="Courier New"/>
              </a:rPr>
              <a:t>    total = total + count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>
                <a:solidFill>
                  <a:srgbClr val="000000"/>
                </a:solidFill>
                <a:latin typeface="Courier New"/>
              </a:rPr>
              <a:t>PRINT tota1</a:t>
            </a:r>
            <a:endParaRPr lang="en-GB"/>
          </a:p>
        </p:txBody>
      </p:sp>
      <p:sp>
        <p:nvSpPr>
          <p:cNvPr id="19" name="Box 19"/>
          <p:cNvSpPr txBox="1"/>
          <p:nvPr/>
        </p:nvSpPr>
        <p:spPr>
          <a:xfrm>
            <a:off x="6400800" y="1417320"/>
            <a:ext cx="4892040" cy="224028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82880" tIns="182880" rIns="182880" bIns="182880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What is the algorithm trying to do?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What error can you spot?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What type of error might this be?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What should the final value be?</a:t>
            </a:r>
            <a:endParaRPr lang="en-GB"/>
          </a:p>
        </p:txBody>
      </p:sp>
      <p:sp>
        <p:nvSpPr>
          <p:cNvPr id="20" name="Box 20"/>
          <p:cNvSpPr txBox="1"/>
          <p:nvPr/>
        </p:nvSpPr>
        <p:spPr>
          <a:xfrm>
            <a:off x="1097280" y="4343400"/>
            <a:ext cx="9966960" cy="77724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70AD47"/>
                </a:solidFill>
                <a:latin typeface="Arial"/>
              </a:rPr>
              <a:t>Challenge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Explain why a tiny typo can stop an algorithm from working as intended.</a:t>
            </a:r>
            <a:endParaRPr lang="en-GB"/>
          </a:p>
        </p:txBody>
      </p:sp>
      <p:sp>
        <p:nvSpPr>
          <p:cNvPr id="21" name="Box 21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3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ox 22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Reference Language vs Python</a:t>
            </a:r>
            <a:endParaRPr lang="en-GB"/>
          </a:p>
        </p:txBody>
      </p:sp>
      <p:sp>
        <p:nvSpPr>
          <p:cNvPr id="23" name="Box 23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OCR pseudocode and Python are not the same thing</a:t>
            </a:r>
            <a:endParaRPr lang="en-GB"/>
          </a:p>
        </p:txBody>
      </p:sp>
      <p:sp>
        <p:nvSpPr>
          <p:cNvPr id="24" name="Box 24"/>
          <p:cNvSpPr txBox="1"/>
          <p:nvPr/>
        </p:nvSpPr>
        <p:spPr>
          <a:xfrm>
            <a:off x="777240" y="1417320"/>
            <a:ext cx="5074920" cy="173736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900" b="1">
                <a:solidFill>
                  <a:srgbClr val="1F4E79"/>
                </a:solidFill>
                <a:latin typeface="Arial"/>
              </a:rPr>
              <a:t>OCR Reference Language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used in exams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describes algorithms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not directly run in Trinket</a:t>
            </a:r>
            <a:endParaRPr lang="en-GB"/>
          </a:p>
        </p:txBody>
      </p:sp>
      <p:sp>
        <p:nvSpPr>
          <p:cNvPr id="25" name="Box 25"/>
          <p:cNvSpPr txBox="1"/>
          <p:nvPr/>
        </p:nvSpPr>
        <p:spPr>
          <a:xfrm>
            <a:off x="6355080" y="1417320"/>
            <a:ext cx="5074920" cy="173736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900" b="1">
                <a:solidFill>
                  <a:srgbClr val="70AD47"/>
                </a:solidFill>
                <a:latin typeface="Arial"/>
              </a:rPr>
              <a:t>High-Level Programming Language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example: Python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can be executed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has strict syntax rules</a:t>
            </a:r>
            <a:endParaRPr lang="en-GB"/>
          </a:p>
        </p:txBody>
      </p:sp>
      <p:sp>
        <p:nvSpPr>
          <p:cNvPr id="26" name="Box 26"/>
          <p:cNvSpPr txBox="1"/>
          <p:nvPr/>
        </p:nvSpPr>
        <p:spPr>
          <a:xfrm>
            <a:off x="1234440" y="3886200"/>
            <a:ext cx="9738360" cy="96012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64592" tIns="164592" rIns="164592" bIns="164592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000" b="1">
                <a:solidFill>
                  <a:srgbClr val="17365D"/>
                </a:solidFill>
                <a:latin typeface="Arial"/>
              </a:rPr>
              <a:t>Key idea: OCR reference language helps us focus on the algorithm. Python lets us run the algorithm on a computer.</a:t>
            </a:r>
            <a:endParaRPr lang="en-GB"/>
          </a:p>
        </p:txBody>
      </p:sp>
      <p:sp>
        <p:nvSpPr>
          <p:cNvPr id="27" name="Box 27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4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ox 28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Reference Language vs Python: Examples</a:t>
            </a:r>
            <a:endParaRPr lang="en-GB"/>
          </a:p>
        </p:txBody>
      </p:sp>
      <p:sp>
        <p:nvSpPr>
          <p:cNvPr id="29" name="Box 29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Use this comparison during exam-style questions</a:t>
            </a:r>
            <a:endParaRPr lang="en-GB"/>
          </a:p>
        </p:txBody>
      </p:sp>
      <p:sp>
        <p:nvSpPr>
          <p:cNvPr id="30" name="Box 30"/>
          <p:cNvSpPr txBox="1"/>
          <p:nvPr/>
        </p:nvSpPr>
        <p:spPr>
          <a:xfrm>
            <a:off x="1280160" y="1371600"/>
            <a:ext cx="4389120" cy="658368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OCR Reference Language</a:t>
            </a:r>
            <a:endParaRPr lang="en-GB"/>
          </a:p>
        </p:txBody>
      </p:sp>
      <p:sp>
        <p:nvSpPr>
          <p:cNvPr id="31" name="Box 31"/>
          <p:cNvSpPr txBox="1"/>
          <p:nvPr/>
        </p:nvSpPr>
        <p:spPr>
          <a:xfrm>
            <a:off x="5669279" y="1371600"/>
            <a:ext cx="4389120" cy="658368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FFFFFF"/>
                </a:solidFill>
                <a:latin typeface="Arial"/>
              </a:rPr>
              <a:t>Python</a:t>
            </a:r>
            <a:endParaRPr lang="en-GB"/>
          </a:p>
        </p:txBody>
      </p:sp>
      <p:sp>
        <p:nvSpPr>
          <p:cNvPr id="32" name="Box 32"/>
          <p:cNvSpPr txBox="1"/>
          <p:nvPr/>
        </p:nvSpPr>
        <p:spPr>
          <a:xfrm>
            <a:off x="1280160" y="2029967"/>
            <a:ext cx="4389120" cy="658368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name = INPUT</a:t>
            </a:r>
            <a:endParaRPr lang="en-GB"/>
          </a:p>
        </p:txBody>
      </p:sp>
      <p:sp>
        <p:nvSpPr>
          <p:cNvPr id="33" name="Box 33"/>
          <p:cNvSpPr txBox="1"/>
          <p:nvPr/>
        </p:nvSpPr>
        <p:spPr>
          <a:xfrm>
            <a:off x="5669279" y="2029967"/>
            <a:ext cx="4389120" cy="658368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name = input()</a:t>
            </a:r>
            <a:endParaRPr lang="en-GB"/>
          </a:p>
        </p:txBody>
      </p:sp>
      <p:sp>
        <p:nvSpPr>
          <p:cNvPr id="34" name="Box 34"/>
          <p:cNvSpPr txBox="1"/>
          <p:nvPr/>
        </p:nvSpPr>
        <p:spPr>
          <a:xfrm>
            <a:off x="1280160" y="2688336"/>
            <a:ext cx="43891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OUTPUT name</a:t>
            </a:r>
            <a:endParaRPr lang="en-GB"/>
          </a:p>
        </p:txBody>
      </p:sp>
      <p:sp>
        <p:nvSpPr>
          <p:cNvPr id="35" name="Box 35"/>
          <p:cNvSpPr txBox="1"/>
          <p:nvPr/>
        </p:nvSpPr>
        <p:spPr>
          <a:xfrm>
            <a:off x="5669279" y="2688336"/>
            <a:ext cx="43891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print(name)</a:t>
            </a:r>
            <a:endParaRPr lang="en-GB"/>
          </a:p>
        </p:txBody>
      </p:sp>
      <p:sp>
        <p:nvSpPr>
          <p:cNvPr id="36" name="Box 36"/>
          <p:cNvSpPr txBox="1"/>
          <p:nvPr/>
        </p:nvSpPr>
        <p:spPr>
          <a:xfrm>
            <a:off x="1280160" y="3346704"/>
            <a:ext cx="4389120" cy="658368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IF score &gt;= 50 THEN</a:t>
            </a:r>
            <a:endParaRPr lang="en-GB"/>
          </a:p>
        </p:txBody>
      </p:sp>
      <p:sp>
        <p:nvSpPr>
          <p:cNvPr id="37" name="Box 37"/>
          <p:cNvSpPr txBox="1"/>
          <p:nvPr/>
        </p:nvSpPr>
        <p:spPr>
          <a:xfrm>
            <a:off x="5669279" y="3346704"/>
            <a:ext cx="4389120" cy="658368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if score &gt;= 50:</a:t>
            </a:r>
            <a:endParaRPr lang="en-GB"/>
          </a:p>
        </p:txBody>
      </p:sp>
      <p:sp>
        <p:nvSpPr>
          <p:cNvPr id="38" name="Box 38"/>
          <p:cNvSpPr txBox="1"/>
          <p:nvPr/>
        </p:nvSpPr>
        <p:spPr>
          <a:xfrm>
            <a:off x="1280160" y="4005072"/>
            <a:ext cx="43891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FOR i = 1 TO 5</a:t>
            </a:r>
            <a:endParaRPr lang="en-GB"/>
          </a:p>
        </p:txBody>
      </p:sp>
      <p:sp>
        <p:nvSpPr>
          <p:cNvPr id="39" name="Box 39"/>
          <p:cNvSpPr txBox="1"/>
          <p:nvPr/>
        </p:nvSpPr>
        <p:spPr>
          <a:xfrm>
            <a:off x="5669279" y="4005072"/>
            <a:ext cx="43891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>
                <a:solidFill>
                  <a:srgbClr val="000000"/>
                </a:solidFill>
                <a:latin typeface="Arial"/>
              </a:rPr>
              <a:t>for i in range(1, 6):</a:t>
            </a:r>
            <a:endParaRPr lang="en-GB"/>
          </a:p>
        </p:txBody>
      </p:sp>
      <p:sp>
        <p:nvSpPr>
          <p:cNvPr id="40" name="Box 40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5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Box 41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Activity 1: Match The Code</a:t>
            </a:r>
            <a:endParaRPr lang="en-GB"/>
          </a:p>
        </p:txBody>
      </p:sp>
      <p:sp>
        <p:nvSpPr>
          <p:cNvPr id="42" name="Box 42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Match each OCR statement to the Python equivalent</a:t>
            </a:r>
            <a:endParaRPr lang="en-GB"/>
          </a:p>
        </p:txBody>
      </p:sp>
      <p:sp>
        <p:nvSpPr>
          <p:cNvPr id="43" name="Box 43"/>
          <p:cNvSpPr txBox="1"/>
          <p:nvPr/>
        </p:nvSpPr>
        <p:spPr>
          <a:xfrm>
            <a:off x="777240" y="1325880"/>
            <a:ext cx="5166360" cy="342900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82880" tIns="182880" rIns="182880" bIns="18288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1F4E79"/>
                </a:solidFill>
                <a:latin typeface="Arial"/>
              </a:rPr>
              <a:t>OCR Reference Language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1. OUTPUT "Hello"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2. age = INPUT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3. IF age &gt;= 16 THEN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4. FOR number = 1 TO 10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5. WHILE lives &gt; 0</a:t>
            </a:r>
            <a:endParaRPr lang="en-GB"/>
          </a:p>
        </p:txBody>
      </p:sp>
      <p:sp>
        <p:nvSpPr>
          <p:cNvPr id="44" name="Box 44"/>
          <p:cNvSpPr txBox="1"/>
          <p:nvPr/>
        </p:nvSpPr>
        <p:spPr>
          <a:xfrm>
            <a:off x="6263640" y="1325880"/>
            <a:ext cx="5166360" cy="342900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82880" tIns="182880" rIns="182880" bIns="18288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800" b="1">
                <a:solidFill>
                  <a:srgbClr val="70AD47"/>
                </a:solidFill>
                <a:latin typeface="Arial"/>
              </a:rPr>
              <a:t>Python Options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A. while lives &gt; 0: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B. age = input()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C. for number in range(1, 11):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D. print("Hello")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700">
                <a:solidFill>
                  <a:srgbClr val="000000"/>
                </a:solidFill>
                <a:latin typeface="Arial"/>
              </a:rPr>
              <a:t>E. if age &gt;= 16:</a:t>
            </a:r>
            <a:endParaRPr lang="en-GB"/>
          </a:p>
        </p:txBody>
      </p:sp>
      <p:sp>
        <p:nvSpPr>
          <p:cNvPr id="45" name="Box 45"/>
          <p:cNvSpPr txBox="1"/>
          <p:nvPr/>
        </p:nvSpPr>
        <p:spPr>
          <a:xfrm>
            <a:off x="1097280" y="5074920"/>
            <a:ext cx="4754880" cy="59436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 b="1">
                <a:solidFill>
                  <a:srgbClr val="FFC000"/>
                </a:solidFill>
                <a:latin typeface="Arial"/>
              </a:rPr>
              <a:t>Support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Look for INPUT, OUTPUT, IF, FOR and WHILE.</a:t>
            </a:r>
            <a:endParaRPr lang="en-GB"/>
          </a:p>
        </p:txBody>
      </p:sp>
      <p:sp>
        <p:nvSpPr>
          <p:cNvPr id="46" name="Box 46"/>
          <p:cNvSpPr txBox="1"/>
          <p:nvPr/>
        </p:nvSpPr>
        <p:spPr>
          <a:xfrm>
            <a:off x="6355080" y="5074920"/>
            <a:ext cx="4754880" cy="59436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 b="1">
                <a:solidFill>
                  <a:srgbClr val="FFC000"/>
                </a:solidFill>
                <a:latin typeface="Arial"/>
              </a:rPr>
              <a:t>Stretch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Write one extra matching pair.</a:t>
            </a:r>
            <a:endParaRPr lang="en-GB"/>
          </a:p>
        </p:txBody>
      </p:sp>
      <p:sp>
        <p:nvSpPr>
          <p:cNvPr id="47" name="Box 47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6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ox 48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Common Errors</a:t>
            </a:r>
            <a:endParaRPr lang="en-GB"/>
          </a:p>
        </p:txBody>
      </p:sp>
      <p:sp>
        <p:nvSpPr>
          <p:cNvPr id="49" name="Box 49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What kind of mistake are we dealing with?</a:t>
            </a:r>
            <a:endParaRPr lang="en-GB"/>
          </a:p>
        </p:txBody>
      </p:sp>
      <p:sp>
        <p:nvSpPr>
          <p:cNvPr id="50" name="Box 50"/>
          <p:cNvSpPr txBox="1"/>
          <p:nvPr/>
        </p:nvSpPr>
        <p:spPr>
          <a:xfrm>
            <a:off x="685800" y="1325880"/>
            <a:ext cx="3429000" cy="192024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1F4E79"/>
                </a:solidFill>
                <a:latin typeface="Arial"/>
              </a:rPr>
              <a:t>Syntax Error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language rules broken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program may not start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example: missing colon</a:t>
            </a:r>
            <a:endParaRPr lang="en-GB"/>
          </a:p>
        </p:txBody>
      </p:sp>
      <p:sp>
        <p:nvSpPr>
          <p:cNvPr id="51" name="Box 51"/>
          <p:cNvSpPr txBox="1"/>
          <p:nvPr/>
        </p:nvSpPr>
        <p:spPr>
          <a:xfrm>
            <a:off x="4389120" y="1325880"/>
            <a:ext cx="3429000" cy="192024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FFC000"/>
                </a:solidFill>
                <a:latin typeface="Arial"/>
              </a:rPr>
              <a:t>Logic Error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program runs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wrong result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example: &gt; instead of &gt;=</a:t>
            </a:r>
            <a:endParaRPr lang="en-GB"/>
          </a:p>
        </p:txBody>
      </p:sp>
      <p:sp>
        <p:nvSpPr>
          <p:cNvPr id="52" name="Box 52"/>
          <p:cNvSpPr txBox="1"/>
          <p:nvPr/>
        </p:nvSpPr>
        <p:spPr>
          <a:xfrm>
            <a:off x="8092440" y="1325880"/>
            <a:ext cx="3429000" cy="192024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70AD47"/>
                </a:solidFill>
                <a:latin typeface="Arial"/>
              </a:rPr>
              <a:t>Runtime Error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starts running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crashes during execution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example: divide by zero</a:t>
            </a:r>
            <a:endParaRPr lang="en-GB"/>
          </a:p>
        </p:txBody>
      </p:sp>
      <p:sp>
        <p:nvSpPr>
          <p:cNvPr id="53" name="Box 53"/>
          <p:cNvSpPr txBox="1"/>
          <p:nvPr/>
        </p:nvSpPr>
        <p:spPr>
          <a:xfrm>
            <a:off x="1051560" y="4160520"/>
            <a:ext cx="1005840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137160" tIns="137160" rIns="137160" bIns="137160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Missing bracket?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Area calculated using addition instead of multiplication?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800">
                <a:solidFill>
                  <a:srgbClr val="000000"/>
                </a:solidFill>
                <a:latin typeface="Arial"/>
              </a:rPr>
              <a:t>Program tries to open a missing file?</a:t>
            </a:r>
            <a:endParaRPr lang="en-GB"/>
          </a:p>
        </p:txBody>
      </p:sp>
      <p:sp>
        <p:nvSpPr>
          <p:cNvPr id="54" name="Box 54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7</a:t>
            </a: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Box 55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Trace Tables</a:t>
            </a:r>
            <a:endParaRPr lang="en-GB"/>
          </a:p>
        </p:txBody>
      </p:sp>
      <p:sp>
        <p:nvSpPr>
          <p:cNvPr id="56" name="Box 56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Dry run the algorithm step by step</a:t>
            </a:r>
            <a:endParaRPr lang="en-GB"/>
          </a:p>
        </p:txBody>
      </p:sp>
      <p:sp>
        <p:nvSpPr>
          <p:cNvPr id="57" name="Box 57"/>
          <p:cNvSpPr txBox="1"/>
          <p:nvPr/>
        </p:nvSpPr>
        <p:spPr>
          <a:xfrm>
            <a:off x="822960" y="1325880"/>
            <a:ext cx="55321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F4E79"/>
            </a:solidFill>
          </a:ln>
        </p:spPr>
        <p:txBody>
          <a:bodyPr wrap="square" lIns="201168" tIns="201168" rIns="201168" bIns="201168"/>
          <a:lstStyle/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A trace table records variable values as an algorithm runs.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It helps you find logic errors.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Update values in the order the algorithm gives them.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For loops, record each loop value.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900">
                <a:solidFill>
                  <a:srgbClr val="000000"/>
                </a:solidFill>
                <a:latin typeface="Arial"/>
              </a:rPr>
              <a:t>For WHILE loops, check the condition before each repeat.</a:t>
            </a:r>
            <a:endParaRPr lang="en-GB"/>
          </a:p>
        </p:txBody>
      </p:sp>
      <p:sp>
        <p:nvSpPr>
          <p:cNvPr id="58" name="Box 58"/>
          <p:cNvSpPr txBox="1"/>
          <p:nvPr/>
        </p:nvSpPr>
        <p:spPr>
          <a:xfrm>
            <a:off x="6812280" y="1645920"/>
            <a:ext cx="4160520" cy="1143000"/>
          </a:xfrm>
          <a:prstGeom prst="rect">
            <a:avLst/>
          </a:prstGeom>
          <a:solidFill>
            <a:srgbClr val="FFF2CC"/>
          </a:solidFill>
          <a:ln w="12700">
            <a:solidFill>
              <a:srgbClr val="FFC000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FFC000"/>
                </a:solidFill>
                <a:latin typeface="Arial"/>
              </a:rPr>
              <a:t>Exam Tip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Do not skip rows. Marks are often for showing values changing.</a:t>
            </a:r>
            <a:endParaRPr lang="en-GB"/>
          </a:p>
        </p:txBody>
      </p:sp>
      <p:sp>
        <p:nvSpPr>
          <p:cNvPr id="59" name="Box 59"/>
          <p:cNvSpPr txBox="1"/>
          <p:nvPr/>
        </p:nvSpPr>
        <p:spPr>
          <a:xfrm>
            <a:off x="6812280" y="3337560"/>
            <a:ext cx="4160520" cy="114300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 b="1">
                <a:solidFill>
                  <a:srgbClr val="70AD47"/>
                </a:solidFill>
                <a:latin typeface="Arial"/>
              </a:rPr>
              <a:t>Programmer Tip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500">
                <a:solidFill>
                  <a:srgbClr val="000000"/>
                </a:solidFill>
                <a:latin typeface="Arial"/>
              </a:rPr>
              <a:t>Tracing tests your thinking before blaming the computer.</a:t>
            </a:r>
            <a:endParaRPr lang="en-GB"/>
          </a:p>
        </p:txBody>
      </p:sp>
      <p:sp>
        <p:nvSpPr>
          <p:cNvPr id="60" name="Box 60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8</a:t>
            </a: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Box 61"/>
          <p:cNvSpPr txBox="1"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2400" b="1">
                <a:solidFill>
                  <a:srgbClr val="FFFFFF"/>
                </a:solidFill>
                <a:latin typeface="Arial"/>
              </a:rPr>
              <a:t>Worked Example: FOR Loop Trace Table</a:t>
            </a:r>
            <a:endParaRPr lang="en-GB"/>
          </a:p>
        </p:txBody>
      </p:sp>
      <p:sp>
        <p:nvSpPr>
          <p:cNvPr id="62" name="Box 62"/>
          <p:cNvSpPr txBox="1"/>
          <p:nvPr/>
        </p:nvSpPr>
        <p:spPr>
          <a:xfrm>
            <a:off x="0" y="749808"/>
            <a:ext cx="12191695" cy="347472"/>
          </a:xfrm>
          <a:prstGeom prst="rect">
            <a:avLst/>
          </a:prstGeom>
          <a:solidFill>
            <a:srgbClr val="D9EAF7"/>
          </a:solidFill>
          <a:ln>
            <a:noFill/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200" b="1">
                <a:solidFill>
                  <a:srgbClr val="17365D"/>
                </a:solidFill>
                <a:latin typeface="Arial"/>
              </a:rPr>
              <a:t>Algorithm and completed trace table on one slide</a:t>
            </a:r>
            <a:endParaRPr lang="en-GB"/>
          </a:p>
        </p:txBody>
      </p:sp>
      <p:sp>
        <p:nvSpPr>
          <p:cNvPr id="63" name="Box 63"/>
          <p:cNvSpPr txBox="1"/>
          <p:nvPr/>
        </p:nvSpPr>
        <p:spPr>
          <a:xfrm>
            <a:off x="777240" y="1280160"/>
            <a:ext cx="4754880" cy="2057400"/>
          </a:xfrm>
          <a:prstGeom prst="rect">
            <a:avLst/>
          </a:prstGeom>
          <a:solidFill>
            <a:srgbClr val="F2F2F2"/>
          </a:solidFill>
          <a:ln w="12700">
            <a:solidFill>
              <a:srgbClr val="BFBFBF"/>
            </a:solidFill>
          </a:ln>
        </p:spPr>
        <p:txBody>
          <a:bodyPr wrap="square" lIns="128016" tIns="128016" rIns="128016" bIns="128016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total = 0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FOR number = 1 TO 4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    total = total + number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700">
                <a:solidFill>
                  <a:srgbClr val="000000"/>
                </a:solidFill>
                <a:latin typeface="Courier New"/>
              </a:rPr>
              <a:t>OUTPUT total</a:t>
            </a:r>
            <a:endParaRPr lang="en-GB"/>
          </a:p>
        </p:txBody>
      </p:sp>
      <p:sp>
        <p:nvSpPr>
          <p:cNvPr id="64" name="Box 64"/>
          <p:cNvSpPr txBox="1"/>
          <p:nvPr/>
        </p:nvSpPr>
        <p:spPr>
          <a:xfrm>
            <a:off x="5989320" y="1234440"/>
            <a:ext cx="1600200" cy="43891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 b="1">
                <a:solidFill>
                  <a:srgbClr val="FFFFFF"/>
                </a:solidFill>
                <a:latin typeface="Arial"/>
              </a:rPr>
              <a:t>number</a:t>
            </a:r>
            <a:endParaRPr lang="en-GB"/>
          </a:p>
        </p:txBody>
      </p:sp>
      <p:sp>
        <p:nvSpPr>
          <p:cNvPr id="65" name="Box 65"/>
          <p:cNvSpPr txBox="1"/>
          <p:nvPr/>
        </p:nvSpPr>
        <p:spPr>
          <a:xfrm>
            <a:off x="7589520" y="1234440"/>
            <a:ext cx="1600200" cy="43891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 b="1">
                <a:solidFill>
                  <a:srgbClr val="FFFFFF"/>
                </a:solidFill>
                <a:latin typeface="Arial"/>
              </a:rPr>
              <a:t>total</a:t>
            </a:r>
            <a:endParaRPr lang="en-GB"/>
          </a:p>
        </p:txBody>
      </p:sp>
      <p:sp>
        <p:nvSpPr>
          <p:cNvPr id="66" name="Box 66"/>
          <p:cNvSpPr txBox="1"/>
          <p:nvPr/>
        </p:nvSpPr>
        <p:spPr>
          <a:xfrm>
            <a:off x="9189720" y="1234440"/>
            <a:ext cx="1828800" cy="438912"/>
          </a:xfrm>
          <a:prstGeom prst="rect">
            <a:avLst/>
          </a:prstGeom>
          <a:solidFill>
            <a:srgbClr val="1F4E79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 b="1">
                <a:solidFill>
                  <a:srgbClr val="FFFFFF"/>
                </a:solidFill>
                <a:latin typeface="Arial"/>
              </a:rPr>
              <a:t>output</a:t>
            </a:r>
            <a:endParaRPr lang="en-GB"/>
          </a:p>
        </p:txBody>
      </p:sp>
      <p:sp>
        <p:nvSpPr>
          <p:cNvPr id="67" name="Box 67"/>
          <p:cNvSpPr txBox="1"/>
          <p:nvPr/>
        </p:nvSpPr>
        <p:spPr>
          <a:xfrm>
            <a:off x="5989320" y="1673352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68" name="Box 68"/>
          <p:cNvSpPr txBox="1"/>
          <p:nvPr/>
        </p:nvSpPr>
        <p:spPr>
          <a:xfrm>
            <a:off x="7589520" y="1673352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0</a:t>
            </a:r>
            <a:endParaRPr lang="en-GB"/>
          </a:p>
        </p:txBody>
      </p:sp>
      <p:sp>
        <p:nvSpPr>
          <p:cNvPr id="69" name="Box 69"/>
          <p:cNvSpPr txBox="1"/>
          <p:nvPr/>
        </p:nvSpPr>
        <p:spPr>
          <a:xfrm>
            <a:off x="9189720" y="1673352"/>
            <a:ext cx="18288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70" name="Box 70"/>
          <p:cNvSpPr txBox="1"/>
          <p:nvPr/>
        </p:nvSpPr>
        <p:spPr>
          <a:xfrm>
            <a:off x="5989320" y="2112264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1</a:t>
            </a:r>
            <a:endParaRPr lang="en-GB"/>
          </a:p>
        </p:txBody>
      </p:sp>
      <p:sp>
        <p:nvSpPr>
          <p:cNvPr id="71" name="Box 71"/>
          <p:cNvSpPr txBox="1"/>
          <p:nvPr/>
        </p:nvSpPr>
        <p:spPr>
          <a:xfrm>
            <a:off x="7589520" y="2112264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1</a:t>
            </a:r>
            <a:endParaRPr lang="en-GB"/>
          </a:p>
        </p:txBody>
      </p:sp>
      <p:sp>
        <p:nvSpPr>
          <p:cNvPr id="72" name="Box 72"/>
          <p:cNvSpPr txBox="1"/>
          <p:nvPr/>
        </p:nvSpPr>
        <p:spPr>
          <a:xfrm>
            <a:off x="9189720" y="2112264"/>
            <a:ext cx="18288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73" name="Box 73"/>
          <p:cNvSpPr txBox="1"/>
          <p:nvPr/>
        </p:nvSpPr>
        <p:spPr>
          <a:xfrm>
            <a:off x="5989320" y="2551176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2</a:t>
            </a:r>
            <a:endParaRPr lang="en-GB"/>
          </a:p>
        </p:txBody>
      </p:sp>
      <p:sp>
        <p:nvSpPr>
          <p:cNvPr id="74" name="Box 74"/>
          <p:cNvSpPr txBox="1"/>
          <p:nvPr/>
        </p:nvSpPr>
        <p:spPr>
          <a:xfrm>
            <a:off x="7589520" y="2551176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3</a:t>
            </a:r>
            <a:endParaRPr lang="en-GB"/>
          </a:p>
        </p:txBody>
      </p:sp>
      <p:sp>
        <p:nvSpPr>
          <p:cNvPr id="75" name="Box 75"/>
          <p:cNvSpPr txBox="1"/>
          <p:nvPr/>
        </p:nvSpPr>
        <p:spPr>
          <a:xfrm>
            <a:off x="9189720" y="2551176"/>
            <a:ext cx="18288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76" name="Box 76"/>
          <p:cNvSpPr txBox="1"/>
          <p:nvPr/>
        </p:nvSpPr>
        <p:spPr>
          <a:xfrm>
            <a:off x="5989320" y="2990088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3</a:t>
            </a:r>
            <a:endParaRPr lang="en-GB"/>
          </a:p>
        </p:txBody>
      </p:sp>
      <p:sp>
        <p:nvSpPr>
          <p:cNvPr id="77" name="Box 77"/>
          <p:cNvSpPr txBox="1"/>
          <p:nvPr/>
        </p:nvSpPr>
        <p:spPr>
          <a:xfrm>
            <a:off x="7589520" y="2990088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6</a:t>
            </a:r>
            <a:endParaRPr lang="en-GB"/>
          </a:p>
        </p:txBody>
      </p:sp>
      <p:sp>
        <p:nvSpPr>
          <p:cNvPr id="78" name="Box 78"/>
          <p:cNvSpPr txBox="1"/>
          <p:nvPr/>
        </p:nvSpPr>
        <p:spPr>
          <a:xfrm>
            <a:off x="9189720" y="2990088"/>
            <a:ext cx="18288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79" name="Box 79"/>
          <p:cNvSpPr txBox="1"/>
          <p:nvPr/>
        </p:nvSpPr>
        <p:spPr>
          <a:xfrm>
            <a:off x="5989320" y="3429000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4</a:t>
            </a:r>
            <a:endParaRPr lang="en-GB"/>
          </a:p>
        </p:txBody>
      </p:sp>
      <p:sp>
        <p:nvSpPr>
          <p:cNvPr id="80" name="Box 80"/>
          <p:cNvSpPr txBox="1"/>
          <p:nvPr/>
        </p:nvSpPr>
        <p:spPr>
          <a:xfrm>
            <a:off x="7589520" y="3429000"/>
            <a:ext cx="16002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10</a:t>
            </a:r>
            <a:endParaRPr lang="en-GB"/>
          </a:p>
        </p:txBody>
      </p:sp>
      <p:sp>
        <p:nvSpPr>
          <p:cNvPr id="81" name="Box 81"/>
          <p:cNvSpPr txBox="1"/>
          <p:nvPr/>
        </p:nvSpPr>
        <p:spPr>
          <a:xfrm>
            <a:off x="9189720" y="3429000"/>
            <a:ext cx="1828800" cy="438912"/>
          </a:xfrm>
          <a:prstGeom prst="rect">
            <a:avLst/>
          </a:prstGeom>
          <a:solidFill>
            <a:srgbClr val="EEF6FC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82" name="Box 82"/>
          <p:cNvSpPr txBox="1"/>
          <p:nvPr/>
        </p:nvSpPr>
        <p:spPr>
          <a:xfrm>
            <a:off x="5989320" y="3867912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-</a:t>
            </a:r>
            <a:endParaRPr lang="en-GB"/>
          </a:p>
        </p:txBody>
      </p:sp>
      <p:sp>
        <p:nvSpPr>
          <p:cNvPr id="83" name="Box 83"/>
          <p:cNvSpPr txBox="1"/>
          <p:nvPr/>
        </p:nvSpPr>
        <p:spPr>
          <a:xfrm>
            <a:off x="7589520" y="3867912"/>
            <a:ext cx="1600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10</a:t>
            </a:r>
            <a:endParaRPr lang="en-GB"/>
          </a:p>
        </p:txBody>
      </p:sp>
      <p:sp>
        <p:nvSpPr>
          <p:cNvPr id="84" name="Box 84"/>
          <p:cNvSpPr txBox="1"/>
          <p:nvPr/>
        </p:nvSpPr>
        <p:spPr>
          <a:xfrm>
            <a:off x="9189720" y="3867912"/>
            <a:ext cx="18288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</a:ln>
        </p:spPr>
        <p:txBody>
          <a:bodyPr wrap="square" lIns="45720" tIns="45720" rIns="45720" bIns="4572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300">
                <a:solidFill>
                  <a:srgbClr val="000000"/>
                </a:solidFill>
                <a:latin typeface="Arial"/>
              </a:rPr>
              <a:t>10</a:t>
            </a:r>
            <a:endParaRPr lang="en-GB"/>
          </a:p>
        </p:txBody>
      </p:sp>
      <p:sp>
        <p:nvSpPr>
          <p:cNvPr id="85" name="Box 85"/>
          <p:cNvSpPr txBox="1"/>
          <p:nvPr/>
        </p:nvSpPr>
        <p:spPr>
          <a:xfrm>
            <a:off x="868680" y="3840480"/>
            <a:ext cx="4663440" cy="1051560"/>
          </a:xfrm>
          <a:prstGeom prst="rect">
            <a:avLst/>
          </a:prstGeom>
          <a:solidFill>
            <a:srgbClr val="EEF6FC"/>
          </a:solidFill>
          <a:ln w="12700">
            <a:solidFill>
              <a:srgbClr val="1F4E79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1F4E79"/>
                </a:solidFill>
                <a:latin typeface="Arial"/>
              </a:rPr>
              <a:t>Read the algorithm first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What variables are used?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What changes each loop?</a:t>
            </a:r>
            <a:endParaRPr lang="en-GB"/>
          </a:p>
          <a:p>
            <a:pPr marL="285750" indent="-142875">
              <a:buChar char="-"/>
              <a:spcBef>
                <a:spcPts val="200"/>
              </a:spcBef>
              <a:spcAft>
                <a:spcPts val="2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What is output at the end?</a:t>
            </a:r>
            <a:endParaRPr lang="en-GB"/>
          </a:p>
        </p:txBody>
      </p:sp>
      <p:sp>
        <p:nvSpPr>
          <p:cNvPr id="86" name="Box 86"/>
          <p:cNvSpPr txBox="1"/>
          <p:nvPr/>
        </p:nvSpPr>
        <p:spPr>
          <a:xfrm>
            <a:off x="5989320" y="4389120"/>
            <a:ext cx="5029200" cy="777240"/>
          </a:xfrm>
          <a:prstGeom prst="rect">
            <a:avLst/>
          </a:prstGeom>
          <a:solidFill>
            <a:srgbClr val="E2F0D9"/>
          </a:solidFill>
          <a:ln w="12700">
            <a:solidFill>
              <a:srgbClr val="70AD47"/>
            </a:solidFill>
          </a:ln>
        </p:spPr>
        <p:txBody>
          <a:bodyPr wrap="square" lIns="137160" tIns="137160" rIns="137160" bIns="137160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600" b="1">
                <a:solidFill>
                  <a:srgbClr val="70AD47"/>
                </a:solidFill>
                <a:latin typeface="Arial"/>
              </a:rPr>
              <a:t>Check</a:t>
            </a:r>
            <a:endParaRPr lang="en-GB"/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1400">
                <a:solidFill>
                  <a:srgbClr val="000000"/>
                </a:solidFill>
                <a:latin typeface="Arial"/>
              </a:rPr>
              <a:t>The final output is 10 because the total column reaches 10 before OUTPUT total.</a:t>
            </a:r>
            <a:endParaRPr lang="en-GB"/>
          </a:p>
        </p:txBody>
      </p:sp>
      <p:sp>
        <p:nvSpPr>
          <p:cNvPr id="87" name="Box 87"/>
          <p:cNvSpPr txBox="1"/>
          <p:nvPr/>
        </p:nvSpPr>
        <p:spPr>
          <a:xfrm>
            <a:off x="457200" y="6537960"/>
            <a:ext cx="11155680" cy="16459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/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GB" sz="700">
                <a:solidFill>
                  <a:srgbClr val="595959"/>
                </a:solidFill>
                <a:latin typeface="Arial"/>
              </a:rPr>
              <a:t>OCR GCSE Computer Science 2.1.2 | Algorithms | Slide 9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ogle Friendly Algorithm Theme">
  <a:themeElements>
    <a:clrScheme name="Custom">
      <a:dk1>
        <a:srgbClr val="000000"/>
      </a:dk1>
      <a:lt1>
        <a:srgbClr val="FFFFFF"/>
      </a:lt1>
      <a:dk2>
        <a:srgbClr val="17365D"/>
      </a:dk2>
      <a:lt2>
        <a:srgbClr val="EEF6FC"/>
      </a:lt2>
      <a:accent1>
        <a:srgbClr val="1F4E79"/>
      </a:accent1>
      <a:accent2>
        <a:srgbClr val="70AD47"/>
      </a:accent2>
      <a:accent3>
        <a:srgbClr val="FFC000"/>
      </a:accent3>
      <a:accent4>
        <a:srgbClr val="C00000"/>
      </a:accent4>
      <a:accent5>
        <a:srgbClr val="595959"/>
      </a:accent5>
      <a:accent6>
        <a:srgbClr val="D9EAF7"/>
      </a:accent6>
      <a:hlink>
        <a:srgbClr val="0563C1"/>
      </a:hlink>
      <a:folHlink>
        <a:srgbClr val="954F72"/>
      </a:folHlink>
    </a:clrScheme>
    <a:fontScheme name="Arial">
      <a:majorFont>
        <a:latin typeface="Arial"/>
      </a:majorFont>
      <a:minorFont>
        <a:latin typeface="Arial"/>
      </a:minorFont>
    </a:fontScheme>
    <a:fmtScheme name="Custom">
      <a:fillStyleLst>
        <a:solidFill>
          <a:schemeClr val="phClr"/>
        </a:solidFill>
      </a:fillStyleLst>
      <a:lnStyleLst>
        <a:ln w="6350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